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Prata" panose="020B0604020202020204" charset="0"/>
      <p:regular r:id="rId17"/>
    </p:embeddedFont>
    <p:embeddedFont>
      <p:font typeface="Raleway" panose="020B0604020202020204" charset="0"/>
      <p:regular r:id="rId18"/>
    </p:embeddedFont>
  </p:embeddedFont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0" autoAdjust="0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6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76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vlc-record-2024-11-01-13h48m03s-El%20Fundador%20Pelicula%20completa%20HD%20Espa&#241;ol.mp4-.mp4" TargetMode="Externa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7878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Análisis Sistémico de McDonald's: De Hamburguesería a Imperio Global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3709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Este análisis explora la transformación de McDonald's bajo Ray Kroc. Examinaremos su evolución desde una perspectiva sistémica, abordando dinámicas organizacionales, control y ética empresarial.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731675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B4215E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17019" y="6864310"/>
            <a:ext cx="11644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sl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6714768"/>
            <a:ext cx="280058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por Silvana </a:t>
            </a:r>
            <a:r>
              <a:rPr lang="en-US" sz="2200" b="1" dirty="0" err="1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Luzuriaga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9893"/>
            <a:ext cx="100899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Sostenibilidad y Ética en McDonald's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5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Desafíos Éticos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6792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 priorización del crecimiento sobre valores éticos genera críticas. Surgen preocupaciones sobre prácticas laborales y impacto ambiental.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75648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Evolución Hacia la Sostenibilidad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1122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McDonald's inicia programas de responsabilidad social corporativa. Se implementan iniciativas de sostenibilidad ambiental y mejora de condiciones laborales.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75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Visión Holística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56792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 busca equilibrar rentabilidad con responsabilidad social. La empresa reconoce la importancia de una perspectiva sistémica para su éxito a largo plazo.</a:t>
            </a:r>
            <a:endParaRPr lang="en-US" sz="175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F91BC37-0009-4CD3-8B04-874019B7F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0069" y="7204547"/>
            <a:ext cx="1780331" cy="10250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8135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4"/>
          <a:srcRect b="20303"/>
          <a:stretch/>
        </p:blipFill>
        <p:spPr>
          <a:xfrm>
            <a:off x="6066692" y="130179"/>
            <a:ext cx="2078190" cy="21511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8770" y="3074075"/>
            <a:ext cx="8446651" cy="570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El Sistema McDonald's: Visión de Kroc</a:t>
            </a:r>
            <a:endParaRPr lang="en-US" sz="3550" dirty="0"/>
          </a:p>
        </p:txBody>
      </p:sp>
      <p:sp>
        <p:nvSpPr>
          <p:cNvPr id="5" name="Shape 1"/>
          <p:cNvSpPr/>
          <p:nvPr/>
        </p:nvSpPr>
        <p:spPr>
          <a:xfrm>
            <a:off x="901065" y="3918109"/>
            <a:ext cx="22860" cy="3518773"/>
          </a:xfrm>
          <a:prstGeom prst="roundRect">
            <a:avLst>
              <a:gd name="adj" fmla="val 119759"/>
            </a:avLst>
          </a:prstGeom>
          <a:solidFill>
            <a:srgbClr val="535455"/>
          </a:solidFill>
          <a:ln/>
        </p:spPr>
      </p:sp>
      <p:sp>
        <p:nvSpPr>
          <p:cNvPr id="6" name="Shape 2"/>
          <p:cNvSpPr/>
          <p:nvPr/>
        </p:nvSpPr>
        <p:spPr>
          <a:xfrm>
            <a:off x="1094958" y="4317206"/>
            <a:ext cx="638770" cy="22860"/>
          </a:xfrm>
          <a:prstGeom prst="roundRect">
            <a:avLst>
              <a:gd name="adj" fmla="val 119759"/>
            </a:avLst>
          </a:prstGeom>
          <a:solidFill>
            <a:srgbClr val="535455"/>
          </a:solidFill>
          <a:ln/>
        </p:spPr>
      </p:sp>
      <p:sp>
        <p:nvSpPr>
          <p:cNvPr id="7" name="Shape 3"/>
          <p:cNvSpPr/>
          <p:nvPr/>
        </p:nvSpPr>
        <p:spPr>
          <a:xfrm>
            <a:off x="707172" y="4123372"/>
            <a:ext cx="410647" cy="41064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4"/>
          <p:cNvSpPr/>
          <p:nvPr/>
        </p:nvSpPr>
        <p:spPr>
          <a:xfrm>
            <a:off x="865287" y="4191833"/>
            <a:ext cx="94417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1916311" y="4100512"/>
            <a:ext cx="333672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Identificación de Oportunidad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916311" y="4495086"/>
            <a:ext cx="1207531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Kroc reconoce el potencial de escalar el modelo de los hermanos McDonald's. Visualiza una red nacional de restaurantes idénticos.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1094958" y="5550932"/>
            <a:ext cx="638770" cy="22860"/>
          </a:xfrm>
          <a:prstGeom prst="roundRect">
            <a:avLst>
              <a:gd name="adj" fmla="val 119759"/>
            </a:avLst>
          </a:prstGeom>
          <a:solidFill>
            <a:srgbClr val="535455"/>
          </a:solidFill>
          <a:ln/>
        </p:spPr>
      </p:sp>
      <p:sp>
        <p:nvSpPr>
          <p:cNvPr id="12" name="Shape 8"/>
          <p:cNvSpPr/>
          <p:nvPr/>
        </p:nvSpPr>
        <p:spPr>
          <a:xfrm>
            <a:off x="707172" y="5357098"/>
            <a:ext cx="410647" cy="41064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9"/>
          <p:cNvSpPr/>
          <p:nvPr/>
        </p:nvSpPr>
        <p:spPr>
          <a:xfrm>
            <a:off x="828615" y="5425559"/>
            <a:ext cx="167759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1916311" y="5334238"/>
            <a:ext cx="3129915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Implementación del Sistema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1916311" y="5728811"/>
            <a:ext cx="1207531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Desarrolla un sistema de franquicias altamente estandarizado. Establece procesos rígidos para asegurar consistencia en cada restaurante.</a:t>
            </a:r>
            <a:endParaRPr lang="en-US" sz="1400" dirty="0"/>
          </a:p>
        </p:txBody>
      </p:sp>
      <p:sp>
        <p:nvSpPr>
          <p:cNvPr id="16" name="Shape 12"/>
          <p:cNvSpPr/>
          <p:nvPr/>
        </p:nvSpPr>
        <p:spPr>
          <a:xfrm>
            <a:off x="1094958" y="6784658"/>
            <a:ext cx="638770" cy="22860"/>
          </a:xfrm>
          <a:prstGeom prst="roundRect">
            <a:avLst>
              <a:gd name="adj" fmla="val 119759"/>
            </a:avLst>
          </a:prstGeom>
          <a:solidFill>
            <a:srgbClr val="535455"/>
          </a:solidFill>
          <a:ln/>
        </p:spPr>
      </p:sp>
      <p:sp>
        <p:nvSpPr>
          <p:cNvPr id="17" name="Shape 13"/>
          <p:cNvSpPr/>
          <p:nvPr/>
        </p:nvSpPr>
        <p:spPr>
          <a:xfrm>
            <a:off x="707172" y="6590824"/>
            <a:ext cx="410647" cy="41064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8" name="Text 14"/>
          <p:cNvSpPr/>
          <p:nvPr/>
        </p:nvSpPr>
        <p:spPr>
          <a:xfrm>
            <a:off x="827663" y="6659285"/>
            <a:ext cx="1696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50" dirty="0"/>
          </a:p>
        </p:txBody>
      </p:sp>
      <p:sp>
        <p:nvSpPr>
          <p:cNvPr id="19" name="Text 15"/>
          <p:cNvSpPr/>
          <p:nvPr/>
        </p:nvSpPr>
        <p:spPr>
          <a:xfrm>
            <a:off x="1916311" y="6567964"/>
            <a:ext cx="228135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Expansión Agresiva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1916311" y="6962537"/>
            <a:ext cx="1207531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Utiliza el sistema para crecer rápidamente. Prioriza la eficiencia y la replicabilidad sobre la adaptabilidad local.</a:t>
            </a:r>
            <a:endParaRPr lang="en-US" sz="1400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CCADDDE-4D13-4CB6-85DE-58C2C352A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3444" y="7198820"/>
            <a:ext cx="1780331" cy="10250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20035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Interdependencia en el Sistema McDonald's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Franquicias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Operan bajo directrices estrictas. Dependen de la corporación para suministros, marketing y estrategia global.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Corporación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Establece estándares y políticas. Depende de las franquicias para mantener la imagen de marca y generar ingresos.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Proveedores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Integrados en el sistema McDonald's. Deben cumplir especificaciones exactas para mantener la consistencia del producto.</a:t>
            </a:r>
            <a:endParaRPr lang="en-US" sz="175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D275352-BE07-4702-9C89-4869AE30A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3444" y="7198820"/>
            <a:ext cx="1780331" cy="10250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891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Modelo Mecanicista vs. Sistémico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96634"/>
            <a:ext cx="7556421" cy="4793933"/>
          </a:xfrm>
          <a:prstGeom prst="roundRect">
            <a:avLst>
              <a:gd name="adj" fmla="val 71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604254"/>
            <a:ext cx="7540347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274796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Aspecto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2747963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Kroc (Mecanicista)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2747963"/>
            <a:ext cx="20557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Hermanos McDonald's (Sistémico)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3980378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412408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Enfoque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4124087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Eficiencia y estandarización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4124087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Experiencia del cliente y personal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993600"/>
            <a:ext cx="7540347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513730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Flexibilidad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513730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Baja, procesos rígidos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5137309"/>
            <a:ext cx="20557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Alta, adaptable a necesidades locales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6369725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057" y="651343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Innovación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46038" y="6513433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Centralizada, limitada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059210" y="6513433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Descentralizada, fomentada</a:t>
            </a:r>
            <a:endParaRPr lang="en-US" sz="175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E023346-3A45-42FB-919A-E864F7552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0069" y="7198820"/>
            <a:ext cx="1780331" cy="10250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36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526" y="3736300"/>
            <a:ext cx="10343793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Control Organizacional en McDonald's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6526" y="5011936"/>
            <a:ext cx="499229" cy="499229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68693" y="5095042"/>
            <a:ext cx="114895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497568" y="5011936"/>
            <a:ext cx="339221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Estandarización Extrema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497568" y="5491758"/>
            <a:ext cx="3490198" cy="1775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Kroc implementa manuales detallados para cada aspecto del negocio. Desde la preparación de alimentos hasta la limpieza, todo está meticulosamente regulado.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9580" y="5011936"/>
            <a:ext cx="499229" cy="499229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5357098" y="5095042"/>
            <a:ext cx="20407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930622" y="5011936"/>
            <a:ext cx="30170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Supervisión Constante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930622" y="5491758"/>
            <a:ext cx="3490198" cy="1775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Sistema de inspecciones sorpresa para asegurar el cumplimiento. Los franquiciados están bajo presión constante para mantener los estándares.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42634" y="5011936"/>
            <a:ext cx="499229" cy="499229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9789081" y="5095042"/>
            <a:ext cx="206335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0363676" y="5011936"/>
            <a:ext cx="335839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Métricas de Rendimiento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363676" y="5491758"/>
            <a:ext cx="3490198" cy="1775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Implementación de KPIs estrictos para medir la eficiencia. El tiempo de servicio y la consistencia del producto son monitoreados rigurosamente.</a:t>
            </a:r>
            <a:endParaRPr lang="en-US" sz="17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773E7D4-229D-4314-82FA-7275860B7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444" y="7182195"/>
            <a:ext cx="1780331" cy="10250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90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306" y="3195161"/>
            <a:ext cx="10000655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Retroalimentación Positiva y Expansión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06" y="4164211"/>
            <a:ext cx="3290887" cy="8380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2737" y="5316498"/>
            <a:ext cx="2619018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Éxito Inicial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942737" y="5769531"/>
            <a:ext cx="2872026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Las primeras franquicias demuestran la viabilidad del modelo. Genera interés y atrae más inversores potenciales.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193" y="4164211"/>
            <a:ext cx="3291007" cy="83808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33624" y="5316498"/>
            <a:ext cx="2619018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Reinversión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233624" y="5769531"/>
            <a:ext cx="2872145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beneficios se reinvierten en marketing y expansión. Aumenta la visibilidad de la marca y atrae más clientes.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164211"/>
            <a:ext cx="3290887" cy="83808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24631" y="5316498"/>
            <a:ext cx="2675334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Economías de Escala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524631" y="5769531"/>
            <a:ext cx="2872026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Mayor volumen permite negociar mejores precios con proveedores. Mejora la rentabilidad y permite precios más competitivos.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6087" y="4164211"/>
            <a:ext cx="3291007" cy="83808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15518" y="5316498"/>
            <a:ext cx="2872145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Crecimiento Acelerado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815518" y="6096953"/>
            <a:ext cx="2872145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éxito atrae más franquiciados y clientes. El ciclo se refuerza, impulsando una expansión exponencial.</a:t>
            </a:r>
            <a:endParaRPr lang="en-US" sz="16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E1739FC-AD84-4CC5-88DF-471BBFF798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33444" y="7385792"/>
            <a:ext cx="1780331" cy="8380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761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301" y="3020854"/>
            <a:ext cx="6908363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Peligros del Control Excesivo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93301" y="3937040"/>
            <a:ext cx="6522958" cy="1775222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891302" y="4135041"/>
            <a:ext cx="372141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Sofocamiento de la Creatividad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91302" y="4563428"/>
            <a:ext cx="6126956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Las reglas estrictas limitan la innovación local. Los empleados se sienten desmotivados al no poder aportar ideas.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4260" y="3937040"/>
            <a:ext cx="6522958" cy="1775222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7612261" y="4135041"/>
            <a:ext cx="247614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Rigidez Operativa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12261" y="4563428"/>
            <a:ext cx="6126956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 falta de flexibilidad dificulta la adaptación a cambios del mercado. Puede resultar en pérdida de competitividad a largo plazo.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3301" y="5910263"/>
            <a:ext cx="6522958" cy="1775222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891302" y="6108263"/>
            <a:ext cx="323433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Tensión con Franquiciados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91302" y="6536650"/>
            <a:ext cx="6126956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 autonomía limitada genera frustración entre los propietarios de franquicias. Puede llevar a conflictos y litigios costosos.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4260" y="5910263"/>
            <a:ext cx="6522958" cy="1775222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7612261" y="6108263"/>
            <a:ext cx="3326606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Desmotivación del Personal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612261" y="6536650"/>
            <a:ext cx="6126956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trabajo altamente reglamentado puede llevar al desinterés. Aumenta la rotación de personal y disminuye la calidad del servicio.</a:t>
            </a:r>
            <a:endParaRPr lang="en-US" sz="155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BA64733-B238-4A38-95BB-9142FDA92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0069" y="7182195"/>
            <a:ext cx="1780331" cy="10250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661" y="722471"/>
            <a:ext cx="7716679" cy="127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  <a:hlinkClick r:id="rId4" action="ppaction://hlinkfile"/>
              </a:rPr>
              <a:t>Cultura</a:t>
            </a: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Corporativa de McDonald's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61" y="2302788"/>
            <a:ext cx="509707" cy="5097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3661" y="3016329"/>
            <a:ext cx="254900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Eficiencia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13661" y="3457218"/>
            <a:ext cx="3705344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 velocidad y la optimización son valores fundamentales. Cada segundo cuenta en la operación diaria.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876" y="2302788"/>
            <a:ext cx="509707" cy="5097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4876" y="3016329"/>
            <a:ext cx="254900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Crecimiento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724876" y="3457218"/>
            <a:ext cx="3705463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enfoque en la expansión constante define la estrategia corporativa. Se prioriza el aumento de locales y ventas.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661" y="5047655"/>
            <a:ext cx="509707" cy="5097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3661" y="5761196"/>
            <a:ext cx="254900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Estandarización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13661" y="6202085"/>
            <a:ext cx="3705344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 uniformidad es clave en todos los aspectos del negocio. Se busca replicar el éxito de manera idéntica.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876" y="5047655"/>
            <a:ext cx="509707" cy="50970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24876" y="5761196"/>
            <a:ext cx="254900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Rentabilidad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4724876" y="6202085"/>
            <a:ext cx="3705463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enfoque en los resultados financieros guía las decisiones. Se prioriza la maximización de beneficios a corto plazo.</a:t>
            </a:r>
            <a:endParaRPr lang="en-US" sz="16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C297BC6-183E-4794-A2DA-ED3886D965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66694" y="7198820"/>
            <a:ext cx="1780331" cy="10250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9455" y="762476"/>
            <a:ext cx="7829907" cy="565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Aprendizaje Sistémico y Adaptación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79369" y="1599128"/>
            <a:ext cx="22860" cy="5867995"/>
          </a:xfrm>
          <a:prstGeom prst="roundRect">
            <a:avLst>
              <a:gd name="adj" fmla="val 118705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6571417" y="1994654"/>
            <a:ext cx="633055" cy="22860"/>
          </a:xfrm>
          <a:prstGeom prst="roundRect">
            <a:avLst>
              <a:gd name="adj" fmla="val 118705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6187321" y="1802606"/>
            <a:ext cx="406956" cy="406956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6343888" y="1870353"/>
            <a:ext cx="93702" cy="271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385685" y="1779984"/>
            <a:ext cx="2315170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Centralización Inicial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385685" y="2170986"/>
            <a:ext cx="6611660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Kroc centraliza todas las decisiones importantes. Limita la capacidad de adaptación local y el aprendizaje organizacional.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571417" y="3506867"/>
            <a:ext cx="633055" cy="22860"/>
          </a:xfrm>
          <a:prstGeom prst="roundRect">
            <a:avLst>
              <a:gd name="adj" fmla="val 118705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6187321" y="3314819"/>
            <a:ext cx="406956" cy="406956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6307574" y="3382566"/>
            <a:ext cx="166449" cy="271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385685" y="3292197"/>
            <a:ext cx="2293739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Desafíos Emergentes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385685" y="3683198"/>
            <a:ext cx="6611660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Surgen problemas por la falta de flexibilidad. Cambios en preferencias de consumidores y críticas a la calidad nutricional.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571417" y="5019080"/>
            <a:ext cx="633055" cy="22860"/>
          </a:xfrm>
          <a:prstGeom prst="roundRect">
            <a:avLst>
              <a:gd name="adj" fmla="val 118705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6187321" y="4827032"/>
            <a:ext cx="406956" cy="406956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6306622" y="4894778"/>
            <a:ext cx="168235" cy="271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385685" y="4804410"/>
            <a:ext cx="3564255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Reconocimiento de Limitaciones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385685" y="5195411"/>
            <a:ext cx="6611660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 dirección reconoce la necesidad de evolucionar. Se inician esfuerzos para fomentar la innovación y el aprendizaje continuo.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571417" y="6531293"/>
            <a:ext cx="633055" cy="22860"/>
          </a:xfrm>
          <a:prstGeom prst="roundRect">
            <a:avLst>
              <a:gd name="adj" fmla="val 118705"/>
            </a:avLst>
          </a:prstGeom>
          <a:solidFill>
            <a:srgbClr val="535455"/>
          </a:solidFill>
          <a:ln/>
        </p:spPr>
      </p:sp>
      <p:sp>
        <p:nvSpPr>
          <p:cNvPr id="21" name="Shape 18"/>
          <p:cNvSpPr/>
          <p:nvPr/>
        </p:nvSpPr>
        <p:spPr>
          <a:xfrm>
            <a:off x="6187321" y="6339245"/>
            <a:ext cx="406956" cy="406956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2" name="Text 19"/>
          <p:cNvSpPr/>
          <p:nvPr/>
        </p:nvSpPr>
        <p:spPr>
          <a:xfrm>
            <a:off x="6311384" y="6406991"/>
            <a:ext cx="158829" cy="271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7385685" y="6316623"/>
            <a:ext cx="3138249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Implementación de Cambios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385685" y="6707624"/>
            <a:ext cx="6611660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Introducción gradual de programas de desarrollo y feedback. Se busca equilibrar la estandarización con la adaptabilidad local.</a:t>
            </a:r>
            <a:endParaRPr lang="en-US" sz="1400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8972DA7D-10CD-4561-956A-3429557F6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0069" y="7199168"/>
            <a:ext cx="1780331" cy="10250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748</Words>
  <Application>Microsoft Office PowerPoint</Application>
  <PresentationFormat>Personalizado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Raleway Medium</vt:lpstr>
      <vt:lpstr>Raleway</vt:lpstr>
      <vt:lpstr>Arial</vt:lpstr>
      <vt:lpstr>Raleway Bold</vt:lpstr>
      <vt:lpstr>Calibri</vt:lpstr>
      <vt:lpstr>Prata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Nahuel</cp:lastModifiedBy>
  <cp:revision>8</cp:revision>
  <dcterms:created xsi:type="dcterms:W3CDTF">2024-11-01T11:00:09Z</dcterms:created>
  <dcterms:modified xsi:type="dcterms:W3CDTF">2024-11-01T17:04:13Z</dcterms:modified>
</cp:coreProperties>
</file>